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407" r:id="rId7"/>
    <p:sldId id="408" r:id="rId8"/>
    <p:sldId id="409" r:id="rId9"/>
    <p:sldId id="410" r:id="rId10"/>
    <p:sldId id="411" r:id="rId11"/>
    <p:sldId id="412" r:id="rId12"/>
    <p:sldId id="414" r:id="rId13"/>
    <p:sldId id="313" r:id="rId14"/>
    <p:sldId id="314" r:id="rId15"/>
    <p:sldId id="31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4/23/2023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4/23/2023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35968" y="4158309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29:  Power Analysis-V</a:t>
            </a: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16346" y="2561968"/>
            <a:ext cx="41106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Stefan </a:t>
            </a:r>
            <a:r>
              <a:rPr lang="en-US" dirty="0" err="1"/>
              <a:t>Mangard</a:t>
            </a:r>
            <a:r>
              <a:rPr lang="en-US" dirty="0"/>
              <a:t>, Elisabeth Oswald, Thomas Popp, Power Analysis Attacks: Revealing the Secrets of Smart Cards</a:t>
            </a:r>
          </a:p>
        </p:txBody>
      </p:sp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437499"/>
            <a:ext cx="10579608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b="1" dirty="0"/>
              <a:t>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DPA set-up is crucial to the success of DPA</a:t>
            </a:r>
          </a:p>
          <a:p>
            <a:pPr>
              <a:lnSpc>
                <a:spcPct val="200000"/>
              </a:lnSpc>
            </a:pPr>
            <a:r>
              <a:rPr lang="en-US" b="1" dirty="0"/>
              <a:t>Noise is an integral component of power traces.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DPA is based on statistical theory: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     Use of Hypothesis Testing can help in estimating number of observations required for estimating the parameters needed for an attack with </a:t>
            </a:r>
            <a:r>
              <a:rPr lang="en-US" b="1"/>
              <a:t>high confidence. </a:t>
            </a: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33073" y="133096"/>
            <a:ext cx="6810664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000" dirty="0">
                <a:solidFill>
                  <a:srgbClr val="C00000"/>
                </a:solidFill>
              </a:rPr>
              <a:t>Statistical Analysis of </a:t>
            </a:r>
            <a:r>
              <a:rPr lang="en-US" sz="2000" dirty="0" err="1">
                <a:solidFill>
                  <a:srgbClr val="C00000"/>
                </a:solidFill>
              </a:rPr>
              <a:t>DoM</a:t>
            </a:r>
            <a:endParaRPr lang="en-US" sz="2000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solidFill>
                      <a:schemeClr val="tx2"/>
                    </a:solidFill>
                  </a:rPr>
                  <a:t>Estimating the Number of Traces to Estimate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2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endParaRPr lang="en-US" sz="4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7326" y="145348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Suppose, we need to estimate the mean with precision c (say 0.01).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f>
                          <m:fPr>
                            <m:ctrlPr>
                              <a:rPr lang="mr-I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  <m:r>
                          <a:rPr lang="en-US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  <m:r>
                          <a:rPr lang="en-US" b="0" i="0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mtClean="0">
                            <a:latin typeface="Cambria Math" charset="0"/>
                          </a:rPr>
                          <m:t>Z</m:t>
                        </m:r>
                        <m:r>
                          <a:rPr lang="en-US" smtClean="0">
                            <a:latin typeface="Cambria Math" charset="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c</m:t>
                        </m:r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e>
                            </m:rad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𝐜</m:t>
                    </m:r>
                    <m:f>
                      <m:fPr>
                        <m:ctrlPr>
                          <a:rPr lang="mr-I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𝒏</m:t>
                            </m:r>
                          </m:e>
                        </m:rad>
                      </m:num>
                      <m:den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𝝈</m:t>
                        </m:r>
                      </m:den>
                    </m:f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𝐙</m:t>
                        </m:r>
                      </m:e>
                      <m:sub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𝜶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/>
              </a:p>
              <a:p>
                <a:r>
                  <a:rPr lang="en-US" b="1" dirty="0"/>
                  <a:t>This implies,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𝐙</m:t>
                        </m:r>
                      </m:e>
                      <m:sub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b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𝜶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326" y="1453485"/>
                <a:ext cx="10515600" cy="4351338"/>
              </a:xfrm>
              <a:blipFill rotWithShape="0"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44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the number of traces for estimating </a:t>
            </a:r>
            <a:r>
              <a:rPr lang="en-US" dirty="0" err="1">
                <a:solidFill>
                  <a:schemeClr val="tx2"/>
                </a:solidFill>
              </a:rPr>
              <a:t>DoM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1753" y="1690688"/>
                <a:ext cx="10515600" cy="4351338"/>
              </a:xfrm>
            </p:spPr>
            <p:txBody>
              <a:bodyPr/>
              <a:lstStyle/>
              <a:p>
                <a:r>
                  <a:rPr lang="en-US" b="0" dirty="0"/>
                  <a:t>Consider: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with different means but same variances.</a:t>
                </a:r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US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~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𝒩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, assuming there are n traces in each group.</a:t>
                </a:r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 is a standard normal distribution.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753" y="1690688"/>
                <a:ext cx="10515600" cy="4351338"/>
              </a:xfrm>
              <a:blipFill rotWithShape="0">
                <a:blip r:embed="rId2"/>
                <a:stretch>
                  <a:fillRect l="-1043" t="-224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824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Confidence Interval for </a:t>
            </a:r>
            <a:r>
              <a:rPr lang="en-US" dirty="0" err="1">
                <a:solidFill>
                  <a:schemeClr val="tx2"/>
                </a:solidFill>
              </a:rPr>
              <a:t>DoM</a:t>
            </a:r>
            <a:endParaRPr lang="en-US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 for known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dirty="0"/>
                  <a:t> is by rewriting,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𝑃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/2</m:t>
                                  </m:r>
                                </m:e>
                              </m:rad>
                            </m:den>
                          </m:f>
                          <m:r>
                            <a:rPr lang="en-US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charset="0"/>
                            </a:rPr>
                            <m:t>/2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 ,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𝑌</m:t>
                          </m:r>
                        </m:e>
                      </m:acc>
                      <m:r>
                        <a:rPr lang="en-US" i="1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/2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charset="0"/>
                            </a:rPr>
                            <m:t>/2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Null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  <m:r>
                      <a:rPr lang="en-US" i="1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:r>
                  <a:rPr lang="en-US" dirty="0">
                    <a:solidFill>
                      <a:srgbClr val="C00000"/>
                    </a:solidFill>
                  </a:rPr>
                  <a:t>Alternative Hypothesis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≠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lvl="1" indent="-342900">
                  <a:spcBef>
                    <a:spcPts val="1000"/>
                  </a:spcBef>
                </a:pPr>
                <a:r>
                  <a:rPr lang="en-US" dirty="0"/>
                  <a:t>We test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 is in the critical region.</a:t>
                </a:r>
              </a:p>
              <a:p>
                <a:pPr marL="342900" lvl="1" indent="-342900">
                  <a:spcBef>
                    <a:spcPts val="1000"/>
                  </a:spcBef>
                </a:pPr>
                <a:r>
                  <a:rPr lang="en-US" dirty="0"/>
                  <a:t>Thus,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</m:acc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  <m:r>
                          <a:rPr lang="en-US" b="0" i="0" smtClean="0">
                            <a:latin typeface="Cambria Math" charset="0"/>
                          </a:rPr>
                          <m:t>&gt;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f>
                                  <m:fPr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𝑛</m:t>
                                    </m:r>
                                  </m:den>
                                </m:f>
                              </m:e>
                            </m:rad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f>
                      <m:fPr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𝒄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𝒁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𝟏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𝜶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/</m:t>
                        </m:r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b>
                      <m:sup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053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64" y="115395"/>
            <a:ext cx="10515600" cy="1325563"/>
          </a:xfrm>
        </p:spPr>
        <p:txBody>
          <a:bodyPr/>
          <a:lstStyle/>
          <a:p>
            <a:r>
              <a:rPr lang="en-US" dirty="0"/>
              <a:t>Applying all these to </a:t>
            </a:r>
            <a:r>
              <a:rPr lang="en-US" dirty="0" err="1"/>
              <a:t>DoM</a:t>
            </a:r>
            <a:r>
              <a:rPr lang="en-US" dirty="0"/>
              <a:t> DPA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96" y="1137685"/>
            <a:ext cx="3374235" cy="2160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1063255"/>
            <a:ext cx="3125972" cy="22454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23" y="3593804"/>
            <a:ext cx="3162317" cy="2271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449" y="3481068"/>
            <a:ext cx="3315819" cy="23843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7777" y="3353446"/>
            <a:ext cx="2551860" cy="92333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Sampling Distributions for mean power </a:t>
            </a:r>
            <a:r>
              <a:rPr lang="en-US"/>
              <a:t>of the two </a:t>
            </a:r>
            <a:r>
              <a:rPr lang="en-US" dirty="0"/>
              <a:t>sets.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4028" y="1814681"/>
            <a:ext cx="300901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Set A: refers to target bit 0</a:t>
            </a:r>
          </a:p>
          <a:p>
            <a:r>
              <a:rPr lang="en-US" dirty="0"/>
              <a:t>Set B: refers to target bit 1.</a:t>
            </a:r>
          </a:p>
        </p:txBody>
      </p:sp>
    </p:spTree>
    <p:extLst>
      <p:ext uri="{BB962C8B-B14F-4D97-AF65-F5344CB8AC3E}">
        <p14:creationId xmlns:p14="http://schemas.microsoft.com/office/powerpoint/2010/main" val="20404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and Standard Normal Curves for </a:t>
            </a:r>
            <a:r>
              <a:rPr lang="en-US" dirty="0" err="1"/>
              <a:t>DoM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47" y="1945870"/>
            <a:ext cx="4155553" cy="2985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00" y="1833821"/>
            <a:ext cx="4426134" cy="3097097"/>
          </a:xfrm>
          <a:prstGeom prst="rect">
            <a:avLst/>
          </a:prstGeom>
        </p:spPr>
      </p:pic>
      <p:sp>
        <p:nvSpPr>
          <p:cNvPr id="9" name="Pentagon 8"/>
          <p:cNvSpPr/>
          <p:nvPr/>
        </p:nvSpPr>
        <p:spPr>
          <a:xfrm>
            <a:off x="4986670" y="3221665"/>
            <a:ext cx="1109330" cy="3721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76600" y="2780767"/>
            <a:ext cx="140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Standardize</a:t>
            </a:r>
          </a:p>
        </p:txBody>
      </p:sp>
    </p:spTree>
    <p:extLst>
      <p:ext uri="{BB962C8B-B14F-4D97-AF65-F5344CB8AC3E}">
        <p14:creationId xmlns:p14="http://schemas.microsoft.com/office/powerpoint/2010/main" val="47610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Estimating Number </a:t>
            </a:r>
            <a:r>
              <a:rPr lang="en-US">
                <a:solidFill>
                  <a:schemeClr val="tx2"/>
                </a:solidFill>
              </a:rPr>
              <a:t>of Traces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With around 4296 traces, with equal proportions going to Set X and Y, we have the following observations: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=0.07. </m:t>
                    </m:r>
                  </m:oMath>
                </a14:m>
                <a:r>
                  <a:rPr lang="en-US" dirty="0"/>
                  <a:t>We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=0.01. </m:t>
                    </m:r>
                  </m:oMath>
                </a14:m>
                <a:r>
                  <a:rPr lang="en-US" dirty="0"/>
                  <a:t>For a confidence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=0.95⇒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=0.05⇒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</a:rPr>
                          <m:t>/2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Z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0.975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=1.96.</m:t>
                    </m:r>
                  </m:oMath>
                </a14:m>
                <a:endParaRPr lang="en-US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Thus, estimated number of traces=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𝟎𝟕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𝟎𝟏</m:t>
                            </m:r>
                            <m:r>
                              <a:rPr lang="en-US" b="1" i="1" smtClean="0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C00000"/>
                                </a:solidFill>
                                <a:latin typeface="Cambria Math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𝟗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𝟔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𝟑𝟕𝟕</m:t>
                    </m:r>
                  </m:oMath>
                </a14:m>
                <a:r>
                  <a:rPr lang="en-US" b="0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5506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9219" y="365125"/>
            <a:ext cx="10694581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DOM Results Targeting Last Round (all keys)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1" y="1372635"/>
            <a:ext cx="6784162" cy="43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7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4" ma:contentTypeDescription="Create a new document." ma:contentTypeScope="" ma:versionID="148f117dd3f7695ec4061345f96ff2e2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a26692940e38d16845c4c0fbfffd5b67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B6D6BD-AC29-412F-B127-A9D1ECDEB2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27244D-E26B-4B22-BDFE-4316B036C2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BC7DB3-1748-4071-A235-EE332932DF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4bcfb2-8d1e-48c8-8a23-3cc418c6f095"/>
    <ds:schemaRef ds:uri="cb283630-ccc5-4912-bb7e-38ac8970b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36805</TotalTime>
  <Words>440</Words>
  <Application>Microsoft Office PowerPoint</Application>
  <PresentationFormat>Widescreen</PresentationFormat>
  <Paragraphs>48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Estimating the Number of Traces to Estimate μ</vt:lpstr>
      <vt:lpstr>Estimating the number of traces for estimating DoM</vt:lpstr>
      <vt:lpstr>Confidence Interval for DoM</vt:lpstr>
      <vt:lpstr>Applying all these to DoM DPA</vt:lpstr>
      <vt:lpstr>Normal and Standard Normal Curves for DoM</vt:lpstr>
      <vt:lpstr>Estimating Number of Traces </vt:lpstr>
      <vt:lpstr>DOM Results Targeting Last Round (all keys)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Siddhartha Chowdhury</cp:lastModifiedBy>
  <cp:revision>656</cp:revision>
  <dcterms:created xsi:type="dcterms:W3CDTF">2018-09-11T10:32:04Z</dcterms:created>
  <dcterms:modified xsi:type="dcterms:W3CDTF">2023-04-24T05:08:26Z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